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4E849-D5DA-458E-B219-70E08B4EF2FE}" type="datetimeFigureOut">
              <a:rPr kumimoji="1" lang="ja-JP" altLang="en-US" smtClean="0"/>
              <a:t>2011/3/7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73469-C091-452F-9B50-6988326D4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493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XENIX</a:t>
            </a:r>
            <a:r>
              <a:rPr kumimoji="1" lang="ja-JP" altLang="en-US" dirty="0" smtClean="0"/>
              <a:t>（ジーニックス・ゼニックス）とは、マイクロソフト社によって開発された</a:t>
            </a:r>
            <a:r>
              <a:rPr kumimoji="1" lang="en-US" altLang="ja-JP" dirty="0" smtClean="0"/>
              <a:t>UNIX</a:t>
            </a:r>
            <a:r>
              <a:rPr kumimoji="1" lang="ja-JP" altLang="en-US" dirty="0" err="1" smtClean="0"/>
              <a:t>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73469-C091-452F-9B50-6988326D45D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671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73469-C091-452F-9B50-6988326D45D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72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73469-C091-452F-9B50-6988326D45D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671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73469-C091-452F-9B50-6988326D45D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671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73469-C091-452F-9B50-6988326D45D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671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日本と韓国のみ、</a:t>
            </a:r>
            <a:r>
              <a:rPr kumimoji="1" lang="en-US" altLang="ja-JP" dirty="0" err="1" smtClean="0"/>
              <a:t>Powerd</a:t>
            </a:r>
            <a:r>
              <a:rPr kumimoji="1" lang="en-US" altLang="ja-JP" dirty="0" smtClean="0"/>
              <a:t> by Word 98 </a:t>
            </a:r>
            <a:r>
              <a:rPr kumimoji="1" lang="ja-JP" altLang="en-US" dirty="0" smtClean="0"/>
              <a:t>として発売された。</a:t>
            </a:r>
            <a:r>
              <a:rPr kumimoji="1" lang="en-US" altLang="ja-JP" dirty="0" smtClean="0"/>
              <a:t>Word 97 </a:t>
            </a:r>
            <a:r>
              <a:rPr kumimoji="1" lang="ja-JP" altLang="en-US" dirty="0" smtClean="0"/>
              <a:t>が </a:t>
            </a:r>
            <a:r>
              <a:rPr kumimoji="1" lang="en-US" altLang="ja-JP" dirty="0" smtClean="0"/>
              <a:t>Word 98 </a:t>
            </a:r>
            <a:r>
              <a:rPr kumimoji="1" lang="ja-JP" altLang="en-US" dirty="0" smtClean="0"/>
              <a:t>に置き換わっている。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73469-C091-452F-9B50-6988326D45D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72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日本で取り扱っていない </a:t>
            </a:r>
            <a:r>
              <a:rPr kumimoji="1" lang="en-US" altLang="ja-JP" dirty="0" smtClean="0"/>
              <a:t>Small Business</a:t>
            </a:r>
            <a:r>
              <a:rPr kumimoji="1" lang="ja-JP" altLang="en-US" dirty="0" smtClean="0"/>
              <a:t>版がある。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73469-C091-452F-9B50-6988326D45D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72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日本で取り扱っていない </a:t>
            </a:r>
            <a:r>
              <a:rPr kumimoji="1" lang="en-US" altLang="ja-JP" dirty="0" smtClean="0"/>
              <a:t>Small Business</a:t>
            </a:r>
            <a:r>
              <a:rPr kumimoji="1" lang="ja-JP" altLang="en-US" dirty="0" smtClean="0"/>
              <a:t>版や</a:t>
            </a:r>
            <a:r>
              <a:rPr kumimoji="1" lang="en-US" altLang="ja-JP" dirty="0" smtClean="0"/>
              <a:t>Professional</a:t>
            </a:r>
            <a:r>
              <a:rPr kumimoji="1" lang="en-US" altLang="ja-JP" baseline="0" dirty="0" smtClean="0"/>
              <a:t> with FrontPage</a:t>
            </a:r>
            <a:r>
              <a:rPr kumimoji="1" lang="ja-JP" altLang="en-US" baseline="0" dirty="0" smtClean="0"/>
              <a:t>版</a:t>
            </a:r>
            <a:r>
              <a:rPr kumimoji="1" lang="ja-JP" altLang="en-US" dirty="0" smtClean="0"/>
              <a:t>がある。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73469-C091-452F-9B50-6988326D45D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72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日本で取り扱っていない </a:t>
            </a:r>
            <a:r>
              <a:rPr kumimoji="1" lang="en-US" altLang="ja-JP" dirty="0" smtClean="0"/>
              <a:t>Student and Teacher Edition</a:t>
            </a:r>
            <a:r>
              <a:rPr kumimoji="1" lang="ja-JP" altLang="en-US" dirty="0" smtClean="0"/>
              <a:t>版、</a:t>
            </a:r>
            <a:r>
              <a:rPr kumimoji="1" lang="en-US" altLang="ja-JP" dirty="0" smtClean="0"/>
              <a:t>Small Business</a:t>
            </a:r>
            <a:r>
              <a:rPr kumimoji="1" lang="ja-JP" altLang="en-US" dirty="0" smtClean="0"/>
              <a:t>版がある。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73469-C091-452F-9B50-6988326D45D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72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日本で取り扱っていない </a:t>
            </a:r>
            <a:r>
              <a:rPr kumimoji="1" lang="en-US" altLang="ja-JP" dirty="0" smtClean="0"/>
              <a:t>Home and Student</a:t>
            </a:r>
            <a:r>
              <a:rPr kumimoji="1" lang="ja-JP" altLang="en-US" dirty="0" smtClean="0"/>
              <a:t>版、</a:t>
            </a:r>
            <a:r>
              <a:rPr kumimoji="1" lang="en-US" altLang="ja-JP" dirty="0" smtClean="0"/>
              <a:t>Small Business</a:t>
            </a:r>
            <a:r>
              <a:rPr kumimoji="1" lang="ja-JP" altLang="en-US" dirty="0" smtClean="0"/>
              <a:t>版がある。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73469-C091-452F-9B50-6988326D45D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72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F786173-A27E-44BE-9115-4D08C426D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japan/office/2010/webapps/default.m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crosoft.com/japan/office/2010/ime/default.msp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cap="none" dirty="0" smtClean="0"/>
              <a:t>Microsoft Office</a:t>
            </a:r>
            <a:endParaRPr kumimoji="1" lang="ja-JP" altLang="en-US" cap="none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Microsoft Office</a:t>
            </a:r>
            <a:r>
              <a:rPr kumimoji="1" lang="ja-JP" altLang="en-US" dirty="0" smtClean="0"/>
              <a:t>の変遷と内容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3222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20</a:t>
            </a:r>
            <a:r>
              <a:rPr lang="en-US" altLang="ja-JP" dirty="0" smtClean="0"/>
              <a:t>03 </a:t>
            </a:r>
            <a:r>
              <a:rPr kumimoji="1" lang="en-US" altLang="ja-JP" dirty="0" smtClean="0"/>
              <a:t>Microsoft Office system </a:t>
            </a:r>
            <a:r>
              <a:rPr kumimoji="1" lang="ja-JP" altLang="en-US" dirty="0" smtClean="0"/>
              <a:t>エディション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228340"/>
              </p:ext>
            </p:extLst>
          </p:nvPr>
        </p:nvGraphicFramePr>
        <p:xfrm>
          <a:off x="360000" y="1600200"/>
          <a:ext cx="849600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/>
                <a:gridCol w="1728000"/>
                <a:gridCol w="1728000"/>
                <a:gridCol w="1728000"/>
                <a:gridCol w="172800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Standard 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Professional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Edition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Professional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Enterprise Edition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Retail &amp; OEM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Retail &amp; VL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Retail &amp; OEM</a:t>
                      </a:r>
                      <a:endParaRPr kumimoji="1" lang="ja-JP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VL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Word 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Excel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Outlook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PowerPoint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Publisher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Access</a:t>
                      </a:r>
                      <a:endParaRPr kumimoji="1" lang="ja-JP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InfoPath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7524" y="5373216"/>
            <a:ext cx="85689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Retail</a:t>
            </a:r>
            <a:r>
              <a:rPr kumimoji="1" lang="ja-JP" altLang="en-US" sz="1400" dirty="0" smtClean="0"/>
              <a:t>版：小売り（パッケージ版、製品版）。</a:t>
            </a:r>
            <a:endParaRPr kumimoji="1" lang="en-US" altLang="ja-JP" sz="1400" dirty="0" smtClean="0"/>
          </a:p>
          <a:p>
            <a:r>
              <a:rPr lang="en-US" altLang="ja-JP" sz="1400" dirty="0" smtClean="0"/>
              <a:t>OEM</a:t>
            </a:r>
            <a:r>
              <a:rPr lang="ja-JP" altLang="en-US" sz="1400" dirty="0" smtClean="0"/>
              <a:t>版：プリインストール。搭載されたパソコンのみ使用可能。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VL</a:t>
            </a:r>
            <a:r>
              <a:rPr kumimoji="1" lang="ja-JP" altLang="en-US" sz="1400" dirty="0" smtClean="0"/>
              <a:t>版：ボリュームライセンス。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24128" y="404664"/>
            <a:ext cx="3276000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サポート終了：</a:t>
            </a:r>
            <a:r>
              <a:rPr kumimoji="1" lang="en-US" altLang="ja-JP" dirty="0" smtClean="0"/>
              <a:t>2014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5733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20</a:t>
            </a:r>
            <a:r>
              <a:rPr lang="en-US" altLang="ja-JP" dirty="0" smtClean="0"/>
              <a:t>07 </a:t>
            </a:r>
            <a:r>
              <a:rPr kumimoji="1" lang="en-US" altLang="ja-JP" dirty="0" smtClean="0"/>
              <a:t>Microsoft Office system </a:t>
            </a:r>
            <a:r>
              <a:rPr kumimoji="1" lang="ja-JP" altLang="en-US" dirty="0" smtClean="0"/>
              <a:t>エディション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935254"/>
              </p:ext>
            </p:extLst>
          </p:nvPr>
        </p:nvGraphicFramePr>
        <p:xfrm>
          <a:off x="108000" y="1600200"/>
          <a:ext cx="8928000" cy="486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/>
                <a:gridCol w="1044000"/>
                <a:gridCol w="1116000"/>
                <a:gridCol w="1116000"/>
                <a:gridCol w="1116000"/>
                <a:gridCol w="1116000"/>
                <a:gridCol w="1116000"/>
                <a:gridCol w="111600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Personal</a:t>
                      </a:r>
                      <a:r>
                        <a:rPr kumimoji="1" lang="en-US" altLang="ja-JP" sz="1200" baseline="0" dirty="0" smtClean="0"/>
                        <a:t> with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/>
                        <a:t>PowerPoint</a:t>
                      </a:r>
                      <a:endParaRPr kumimoji="1" lang="ja-JP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Standard </a:t>
                      </a:r>
                      <a:endParaRPr kumimoji="1" lang="ja-JP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Professional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Ultimate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Professional</a:t>
                      </a:r>
                    </a:p>
                    <a:p>
                      <a:pPr algn="ctr"/>
                      <a:r>
                        <a:rPr kumimoji="1" lang="en-US" altLang="ja-JP" sz="1200" dirty="0" smtClean="0"/>
                        <a:t>Plus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Enterprise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Retail &amp; OEM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OEM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Retail &amp; VL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Retail &amp; OEM</a:t>
                      </a:r>
                      <a:endParaRPr kumimoji="1" lang="ja-JP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Retail</a:t>
                      </a:r>
                      <a:endParaRPr kumimoji="1" lang="ja-JP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VL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VL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Word 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Excel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Outlook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PowerPoint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Publisher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Access</a:t>
                      </a:r>
                      <a:endParaRPr kumimoji="1" lang="ja-JP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InfoPath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OneNote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Groove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Communicator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24128" y="404664"/>
            <a:ext cx="3276000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サポート終了：</a:t>
            </a:r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042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2010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Microsoft Office system </a:t>
            </a:r>
            <a:r>
              <a:rPr kumimoji="1" lang="ja-JP" altLang="en-US" dirty="0" smtClean="0"/>
              <a:t>エディション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816757"/>
              </p:ext>
            </p:extLst>
          </p:nvPr>
        </p:nvGraphicFramePr>
        <p:xfrm>
          <a:off x="198000" y="1412776"/>
          <a:ext cx="8748000" cy="524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/>
                <a:gridCol w="1440000"/>
                <a:gridCol w="1440000"/>
                <a:gridCol w="1440000"/>
                <a:gridCol w="1440000"/>
                <a:gridCol w="144000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Home and Business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Standard 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Professional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Professional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Plus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Retail &amp; OEM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Retail &amp; OEM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VL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Retail &amp; OEM</a:t>
                      </a:r>
                      <a:endParaRPr kumimoji="1" lang="ja-JP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VL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Word 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Excel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PowerPoint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Outlook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OneNote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Access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Publisher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InfoPath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SharePoint WorkSpace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Business Contact</a:t>
                      </a:r>
                      <a:r>
                        <a:rPr kumimoji="1" lang="en-US" altLang="ja-JP" sz="1400" baseline="0" dirty="0" smtClean="0"/>
                        <a:t> Manager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Communicator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×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Office Web Apps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Windows Live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Windows Live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Windows  Live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52120" y="404664"/>
            <a:ext cx="3276000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サポート終了：</a:t>
            </a:r>
            <a:r>
              <a:rPr kumimoji="1" lang="en-US" altLang="ja-JP" dirty="0" smtClean="0"/>
              <a:t>2020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13</a:t>
            </a:r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6174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Microsoft Office </a:t>
            </a:r>
            <a:r>
              <a:rPr kumimoji="1" lang="ja-JP" altLang="en-US" dirty="0" smtClean="0"/>
              <a:t>の変遷</a:t>
            </a:r>
            <a:r>
              <a:rPr lang="ja-JP" altLang="en-US" dirty="0"/>
              <a:t>（</a:t>
            </a:r>
            <a:r>
              <a:rPr lang="en-US" altLang="ja-JP" dirty="0"/>
              <a:t>1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621476"/>
              </p:ext>
            </p:extLst>
          </p:nvPr>
        </p:nvGraphicFramePr>
        <p:xfrm>
          <a:off x="390692" y="1600200"/>
          <a:ext cx="8362616" cy="465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/>
                <a:gridCol w="4464000"/>
                <a:gridCol w="144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名称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発売時期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Microsoft  Multiplan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表計算ソフト。</a:t>
                      </a:r>
                      <a:r>
                        <a:rPr kumimoji="1" lang="en-US" altLang="ja-JP" sz="1600" dirty="0" smtClean="0"/>
                        <a:t>Multi-Chart(</a:t>
                      </a:r>
                      <a:r>
                        <a:rPr kumimoji="1" lang="ja-JP" altLang="en-US" sz="1600" dirty="0" smtClean="0"/>
                        <a:t>グラフ）。</a:t>
                      </a:r>
                      <a:r>
                        <a:rPr kumimoji="1" lang="en-US" altLang="ja-JP" sz="1600" dirty="0" smtClean="0"/>
                        <a:t>MS-DOS</a:t>
                      </a:r>
                      <a:r>
                        <a:rPr kumimoji="1" lang="ja-JP" altLang="en-US" sz="1600" dirty="0" smtClean="0"/>
                        <a:t>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1982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Multi-Tool Word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XENIX</a:t>
                      </a:r>
                      <a:r>
                        <a:rPr kumimoji="1" lang="ja-JP" altLang="en-US" sz="1600" dirty="0" smtClean="0"/>
                        <a:t>向け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1983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dirty="0" smtClean="0"/>
                        <a:t>05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for</a:t>
                      </a:r>
                      <a:r>
                        <a:rPr kumimoji="1" lang="en-US" altLang="ja-JP" sz="1600" baseline="0" dirty="0" smtClean="0"/>
                        <a:t> Mac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Word 4.0 </a:t>
                      </a:r>
                      <a:r>
                        <a:rPr kumimoji="1" lang="ja-JP" altLang="en-US" sz="1600" dirty="0" smtClean="0"/>
                        <a:t>と </a:t>
                      </a:r>
                      <a:r>
                        <a:rPr kumimoji="1" lang="en-US" altLang="ja-JP" sz="1600" dirty="0" smtClean="0"/>
                        <a:t>Excel 2.20</a:t>
                      </a:r>
                      <a:r>
                        <a:rPr kumimoji="1" lang="ja-JP" altLang="en-US" sz="1600" dirty="0" smtClean="0"/>
                        <a:t>、</a:t>
                      </a:r>
                      <a:r>
                        <a:rPr kumimoji="1" lang="en-US" altLang="ja-JP" sz="1600" dirty="0" smtClean="0"/>
                        <a:t>PowerPoint 2.01</a:t>
                      </a:r>
                      <a:r>
                        <a:rPr kumimoji="1" lang="ja-JP" altLang="en-US" sz="1600" dirty="0" smtClean="0"/>
                        <a:t>。セットでの販売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1989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dirty="0" smtClean="0"/>
                        <a:t>06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Office for</a:t>
                      </a:r>
                      <a:r>
                        <a:rPr kumimoji="1" lang="en-US" altLang="ja-JP" sz="1600" baseline="0" dirty="0" smtClean="0"/>
                        <a:t> Windows 1.0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Windows 3.0 </a:t>
                      </a:r>
                      <a:r>
                        <a:rPr kumimoji="1" lang="ja-JP" altLang="en-US" sz="1600" dirty="0" smtClean="0"/>
                        <a:t>用で、</a:t>
                      </a:r>
                      <a:r>
                        <a:rPr kumimoji="1" lang="en-US" altLang="ja-JP" sz="1600" dirty="0" smtClean="0"/>
                        <a:t>Word for Windows 1.1 </a:t>
                      </a:r>
                      <a:r>
                        <a:rPr kumimoji="1" lang="ja-JP" altLang="en-US" sz="1600" dirty="0" smtClean="0"/>
                        <a:t>と </a:t>
                      </a:r>
                      <a:r>
                        <a:rPr kumimoji="1" lang="en-US" altLang="ja-JP" sz="1600" dirty="0" smtClean="0"/>
                        <a:t>Excel for Windows 2.0</a:t>
                      </a:r>
                      <a:r>
                        <a:rPr kumimoji="1" lang="ja-JP" altLang="en-US" sz="1600" dirty="0" smtClean="0"/>
                        <a:t>、</a:t>
                      </a:r>
                      <a:r>
                        <a:rPr kumimoji="1" lang="en-US" altLang="ja-JP" sz="1600" dirty="0" smtClean="0"/>
                        <a:t>PowerPoint for Windows 2.0 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1990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dirty="0" smtClean="0"/>
                        <a:t>10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2.9 for Mac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Excel 4.0 </a:t>
                      </a:r>
                      <a:r>
                        <a:rPr kumimoji="1" lang="ja-JP" altLang="en-US" sz="1600" dirty="0" smtClean="0"/>
                        <a:t>で初めて </a:t>
                      </a:r>
                      <a:r>
                        <a:rPr kumimoji="1" lang="en-US" altLang="ja-JP" sz="1600" dirty="0" smtClean="0"/>
                        <a:t>AppleScript </a:t>
                      </a:r>
                      <a:r>
                        <a:rPr kumimoji="1" lang="ja-JP" altLang="en-US" sz="1600" dirty="0" smtClean="0"/>
                        <a:t>に対応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1992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for Windows 3.0 (Office 92)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日本語版が追加。</a:t>
                      </a:r>
                      <a:r>
                        <a:rPr kumimoji="1" lang="en-US" altLang="ja-JP" sz="1600" dirty="0" smtClean="0"/>
                        <a:t>Professional Edition </a:t>
                      </a:r>
                      <a:r>
                        <a:rPr kumimoji="1" lang="ja-JP" altLang="en-US" sz="1600" dirty="0" smtClean="0"/>
                        <a:t>で </a:t>
                      </a:r>
                      <a:r>
                        <a:rPr kumimoji="1" lang="en-US" altLang="ja-JP" sz="1600" dirty="0" smtClean="0"/>
                        <a:t>Access 1.1</a:t>
                      </a:r>
                      <a:r>
                        <a:rPr kumimoji="1" lang="ja-JP" altLang="en-US" sz="1600" dirty="0" smtClean="0"/>
                        <a:t>が加わった。</a:t>
                      </a:r>
                      <a:r>
                        <a:rPr kumimoji="1" lang="en-US" altLang="ja-JP" sz="1600" dirty="0" smtClean="0"/>
                        <a:t>CD-ROM </a:t>
                      </a:r>
                      <a:r>
                        <a:rPr kumimoji="1" lang="ja-JP" altLang="en-US" sz="1600" dirty="0" smtClean="0"/>
                        <a:t>で提供。</a:t>
                      </a:r>
                      <a:r>
                        <a:rPr kumimoji="1" lang="en-US" altLang="ja-JP" sz="1600" dirty="0" smtClean="0"/>
                        <a:t>Word 2.0c</a:t>
                      </a:r>
                      <a:r>
                        <a:rPr kumimoji="1" lang="ja-JP" altLang="en-US" sz="1600" dirty="0" smtClean="0"/>
                        <a:t>、</a:t>
                      </a:r>
                      <a:r>
                        <a:rPr kumimoji="1" lang="en-US" altLang="ja-JP" sz="1600" dirty="0" smtClean="0"/>
                        <a:t>Excel 4.0a</a:t>
                      </a:r>
                      <a:r>
                        <a:rPr kumimoji="1" lang="ja-JP" altLang="en-US" sz="1600" dirty="0" smtClean="0"/>
                        <a:t>、</a:t>
                      </a:r>
                      <a:r>
                        <a:rPr kumimoji="1" lang="en-US" altLang="ja-JP" sz="1600" dirty="0" smtClean="0"/>
                        <a:t>PowerPoint 3.0</a:t>
                      </a:r>
                      <a:r>
                        <a:rPr kumimoji="1" lang="ja-JP" altLang="en-US" sz="1600" dirty="0" smtClean="0"/>
                        <a:t>、</a:t>
                      </a:r>
                      <a:r>
                        <a:rPr kumimoji="1" lang="en-US" altLang="ja-JP" sz="1600" dirty="0" smtClean="0"/>
                        <a:t>Mail 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1992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4.0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Word 6.0</a:t>
                      </a:r>
                      <a:r>
                        <a:rPr kumimoji="1" lang="ja-JP" altLang="en-US" sz="1600" dirty="0" smtClean="0"/>
                        <a:t>、</a:t>
                      </a:r>
                      <a:r>
                        <a:rPr kumimoji="1" lang="en-US" altLang="ja-JP" sz="1600" dirty="0" smtClean="0"/>
                        <a:t>Excel 4.0</a:t>
                      </a:r>
                      <a:r>
                        <a:rPr kumimoji="1" lang="ja-JP" altLang="en-US" sz="1600" dirty="0" smtClean="0"/>
                        <a:t>、</a:t>
                      </a:r>
                      <a:r>
                        <a:rPr kumimoji="1" lang="en-US" altLang="ja-JP" sz="1600" dirty="0" smtClean="0"/>
                        <a:t>PowerPoint 3.0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1994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dirty="0" smtClean="0"/>
                        <a:t>01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for NT 4.2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32 </a:t>
                      </a:r>
                      <a:r>
                        <a:rPr kumimoji="1" lang="ja-JP" altLang="en-US" sz="1600" dirty="0" smtClean="0"/>
                        <a:t>ビット版の </a:t>
                      </a:r>
                      <a:r>
                        <a:rPr kumimoji="1" lang="en-US" altLang="ja-JP" sz="1600" dirty="0" smtClean="0"/>
                        <a:t>Word 6.0 </a:t>
                      </a:r>
                      <a:r>
                        <a:rPr kumimoji="1" lang="ja-JP" altLang="en-US" sz="1600" dirty="0" smtClean="0"/>
                        <a:t>と </a:t>
                      </a:r>
                      <a:r>
                        <a:rPr kumimoji="1" lang="en-US" altLang="ja-JP" sz="1600" dirty="0" smtClean="0"/>
                        <a:t>Excel 5.0 </a:t>
                      </a:r>
                      <a:r>
                        <a:rPr kumimoji="1" lang="ja-JP" altLang="en-US" sz="1600" dirty="0" smtClean="0"/>
                        <a:t>が含まれ、</a:t>
                      </a:r>
                      <a:r>
                        <a:rPr kumimoji="1" lang="en-US" altLang="ja-JP" sz="1600" dirty="0" smtClean="0"/>
                        <a:t>16 </a:t>
                      </a:r>
                      <a:r>
                        <a:rPr kumimoji="1" lang="ja-JP" altLang="en-US" sz="1600" dirty="0" smtClean="0"/>
                        <a:t>ビット版の </a:t>
                      </a:r>
                      <a:r>
                        <a:rPr kumimoji="1" lang="en-US" altLang="ja-JP" sz="1600" dirty="0" smtClean="0"/>
                        <a:t>PowerPoint 4.0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1994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dirty="0" smtClean="0"/>
                        <a:t>06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2010/12/01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SystemKOMACO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96342" y="6453336"/>
            <a:ext cx="424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 smtClean="0"/>
              <a:t>wikipedia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</a:t>
            </a:r>
            <a:r>
              <a:rPr lang="en-US" altLang="ja-JP" sz="1200" dirty="0" smtClean="0"/>
              <a:t>ja.wikipedia.org/wiki/Microsoft_Office</a:t>
            </a:r>
            <a:r>
              <a:rPr lang="ja-JP" altLang="en-US" sz="1200" dirty="0" smtClean="0"/>
              <a:t>　より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0017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Microsoft Office </a:t>
            </a:r>
            <a:r>
              <a:rPr kumimoji="1" lang="ja-JP" altLang="en-US" dirty="0" smtClean="0"/>
              <a:t>の変遷</a:t>
            </a:r>
            <a:r>
              <a:rPr lang="ja-JP" altLang="en-US" dirty="0" smtClean="0"/>
              <a:t>（</a:t>
            </a:r>
            <a:r>
              <a:rPr lang="en-US" altLang="ja-JP" dirty="0" smtClean="0"/>
              <a:t>2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229979"/>
              </p:ext>
            </p:extLst>
          </p:nvPr>
        </p:nvGraphicFramePr>
        <p:xfrm>
          <a:off x="426692" y="1600200"/>
          <a:ext cx="8290616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/>
                <a:gridCol w="4392000"/>
                <a:gridCol w="144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名称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発売時期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7 Office 95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完全な </a:t>
                      </a:r>
                      <a:r>
                        <a:rPr kumimoji="1" lang="en-US" altLang="ja-JP" sz="1600" dirty="0" smtClean="0"/>
                        <a:t>32 </a:t>
                      </a:r>
                      <a:r>
                        <a:rPr kumimoji="1" lang="ja-JP" altLang="en-US" sz="1600" dirty="0" smtClean="0"/>
                        <a:t>ビット版。</a:t>
                      </a:r>
                      <a:r>
                        <a:rPr kumimoji="1" lang="en-US" altLang="ja-JP" sz="1600" dirty="0" smtClean="0"/>
                        <a:t>Windows 95</a:t>
                      </a:r>
                      <a:r>
                        <a:rPr kumimoji="1" lang="ja-JP" altLang="en-US" sz="1600" dirty="0" smtClean="0"/>
                        <a:t>と同日発売。</a:t>
                      </a:r>
                      <a:r>
                        <a:rPr kumimoji="1" lang="en-US" altLang="ja-JP" sz="1600" dirty="0" smtClean="0"/>
                        <a:t>Windows</a:t>
                      </a:r>
                      <a:r>
                        <a:rPr kumimoji="1" lang="ja-JP" altLang="en-US" sz="1600" dirty="0" smtClean="0"/>
                        <a:t>版の番号が統一。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1995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8 Office 97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</a:t>
                      </a:r>
                      <a:r>
                        <a:rPr kumimoji="1" lang="ja-JP" altLang="en-US" sz="1600" dirty="0" smtClean="0"/>
                        <a:t>アシスタント機能。ユーザー インターフェイスがコマンド バーに変更。</a:t>
                      </a:r>
                      <a:r>
                        <a:rPr kumimoji="1" lang="en-US" altLang="ja-JP" sz="1600" dirty="0" smtClean="0"/>
                        <a:t>Outlook</a:t>
                      </a:r>
                      <a:r>
                        <a:rPr kumimoji="1" lang="ja-JP" altLang="en-US" sz="1600" dirty="0" smtClean="0"/>
                        <a:t>が追加。</a:t>
                      </a:r>
                      <a:r>
                        <a:rPr kumimoji="1" lang="en-US" altLang="ja-JP" sz="1600" dirty="0" smtClean="0"/>
                        <a:t>Word 98 </a:t>
                      </a:r>
                      <a:r>
                        <a:rPr kumimoji="1" lang="ja-JP" altLang="en-US" sz="1600" dirty="0" smtClean="0"/>
                        <a:t>と </a:t>
                      </a:r>
                      <a:r>
                        <a:rPr kumimoji="1" lang="en-US" altLang="ja-JP" sz="1600" dirty="0" smtClean="0"/>
                        <a:t>Microsoft IME 98</a:t>
                      </a:r>
                      <a:r>
                        <a:rPr kumimoji="1" lang="ja-JP" altLang="en-US" sz="1600" dirty="0" smtClean="0"/>
                        <a:t>（日本と韓国）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1996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Office 9 Office 2000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マクロにデジタル署名の組み込み。フィルの修復機能（強制終了時）。多言語フォント。</a:t>
                      </a:r>
                      <a:r>
                        <a:rPr kumimoji="1" lang="en-US" altLang="ja-JP" sz="1600" dirty="0" smtClean="0"/>
                        <a:t>Publisher </a:t>
                      </a:r>
                      <a:r>
                        <a:rPr kumimoji="1" lang="ja-JP" altLang="en-US" sz="1600" dirty="0" smtClean="0"/>
                        <a:t>と </a:t>
                      </a:r>
                      <a:r>
                        <a:rPr kumimoji="1" lang="en-US" altLang="ja-JP" sz="1600" dirty="0" smtClean="0"/>
                        <a:t>PhotoDraw</a:t>
                      </a:r>
                      <a:r>
                        <a:rPr kumimoji="1" lang="ja-JP" altLang="en-US" sz="1600" dirty="0" smtClean="0"/>
                        <a:t>、</a:t>
                      </a:r>
                      <a:r>
                        <a:rPr kumimoji="1" lang="en-US" altLang="ja-JP" sz="1600" dirty="0" smtClean="0"/>
                        <a:t>Project </a:t>
                      </a:r>
                      <a:r>
                        <a:rPr kumimoji="1" lang="ja-JP" altLang="en-US" sz="1600" dirty="0" smtClean="0"/>
                        <a:t>と </a:t>
                      </a:r>
                      <a:r>
                        <a:rPr kumimoji="1" lang="en-US" altLang="ja-JP" sz="1600" dirty="0" smtClean="0"/>
                        <a:t>FrontPage</a:t>
                      </a:r>
                      <a:r>
                        <a:rPr kumimoji="1" lang="ja-JP" altLang="en-US" sz="1600" dirty="0" smtClean="0"/>
                        <a:t>が追加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1999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9 Office 2001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Classic Mac</a:t>
                      </a:r>
                      <a:r>
                        <a:rPr kumimoji="1" lang="ja-JP" altLang="en-US" sz="1600" dirty="0" smtClean="0"/>
                        <a:t>対応。</a:t>
                      </a:r>
                      <a:r>
                        <a:rPr kumimoji="1" lang="en-US" altLang="ja-JP" sz="1600" dirty="0" smtClean="0"/>
                        <a:t>MS</a:t>
                      </a:r>
                      <a:r>
                        <a:rPr kumimoji="1" lang="ja-JP" altLang="en-US" sz="1600" dirty="0" smtClean="0"/>
                        <a:t>ゴシックと</a:t>
                      </a:r>
                      <a:r>
                        <a:rPr kumimoji="1" lang="en-US" altLang="ja-JP" sz="1600" dirty="0" smtClean="0"/>
                        <a:t>MS</a:t>
                      </a:r>
                      <a:r>
                        <a:rPr kumimoji="1" lang="ja-JP" altLang="en-US" sz="1600" dirty="0" smtClean="0"/>
                        <a:t>明朝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2000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10 Office XP (Version 2002)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Windows XP</a:t>
                      </a:r>
                      <a:r>
                        <a:rPr kumimoji="1" lang="ja-JP" altLang="en-US" sz="1600" dirty="0" smtClean="0"/>
                        <a:t>と合わせるために名称変更。日本語版でライセンス認証が要求（最初のバージョン）。作業ウィンドウ機能の追加。スマートタグ機能。手書き文字認識。音声認識</a:t>
                      </a:r>
                      <a:endParaRPr kumimoji="1" lang="en-US" altLang="ja-JP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2001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2010/12/01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SystemKOMACO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72000" y="6021288"/>
            <a:ext cx="424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 smtClean="0"/>
              <a:t>wikipedia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</a:t>
            </a:r>
            <a:r>
              <a:rPr lang="en-US" altLang="ja-JP" sz="1200" dirty="0" smtClean="0"/>
              <a:t>ja.wikipedia.org/wiki/Microsoft_Office</a:t>
            </a:r>
            <a:r>
              <a:rPr lang="ja-JP" altLang="en-US" sz="1200" dirty="0" smtClean="0"/>
              <a:t>　より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4137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Microsoft Office </a:t>
            </a:r>
            <a:r>
              <a:rPr kumimoji="1" lang="ja-JP" altLang="en-US" dirty="0" smtClean="0"/>
              <a:t>の変遷</a:t>
            </a:r>
            <a:r>
              <a:rPr lang="ja-JP" altLang="en-US" dirty="0" smtClean="0"/>
              <a:t>（</a:t>
            </a:r>
            <a:r>
              <a:rPr lang="en-US" altLang="ja-JP" dirty="0" smtClean="0"/>
              <a:t>3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130038"/>
              </p:ext>
            </p:extLst>
          </p:nvPr>
        </p:nvGraphicFramePr>
        <p:xfrm>
          <a:off x="318600" y="1600200"/>
          <a:ext cx="8506800" cy="433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/>
                <a:gridCol w="4392000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名称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発売時期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11 </a:t>
                      </a:r>
                    </a:p>
                    <a:p>
                      <a:r>
                        <a:rPr kumimoji="1" lang="en-US" altLang="ja-JP" sz="1600" dirty="0" smtClean="0"/>
                        <a:t>Microsoft Office System 2003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InfoPath </a:t>
                      </a:r>
                      <a:r>
                        <a:rPr kumimoji="1" lang="ja-JP" altLang="en-US" sz="1600" dirty="0" smtClean="0"/>
                        <a:t>と </a:t>
                      </a:r>
                      <a:r>
                        <a:rPr kumimoji="1" lang="en-US" altLang="ja-JP" sz="1600" dirty="0" smtClean="0"/>
                        <a:t>OneNote</a:t>
                      </a:r>
                      <a:r>
                        <a:rPr kumimoji="1" lang="ja-JP" altLang="en-US" sz="1600" dirty="0" smtClean="0"/>
                        <a:t>、</a:t>
                      </a:r>
                      <a:r>
                        <a:rPr kumimoji="1" lang="en-US" altLang="ja-JP" sz="1600" dirty="0" smtClean="0"/>
                        <a:t>InterConnect</a:t>
                      </a:r>
                      <a:r>
                        <a:rPr kumimoji="1" lang="ja-JP" altLang="en-US" sz="1600" dirty="0" smtClean="0"/>
                        <a:t>が追加。</a:t>
                      </a:r>
                      <a:r>
                        <a:rPr kumimoji="1" lang="en-US" altLang="ja-JP" sz="1600" dirty="0" smtClean="0"/>
                        <a:t>XML</a:t>
                      </a:r>
                      <a:r>
                        <a:rPr kumimoji="1" lang="ja-JP" altLang="en-US" sz="1600" dirty="0" smtClean="0"/>
                        <a:t>ドキュメント対応。メニューバー＆ツールバー</a:t>
                      </a:r>
                      <a:r>
                        <a:rPr kumimoji="1" lang="en-US" altLang="ja-JP" sz="1600" dirty="0" smtClean="0"/>
                        <a:t>UI</a:t>
                      </a:r>
                      <a:r>
                        <a:rPr kumimoji="1" lang="ja-JP" altLang="en-US" sz="1600" dirty="0" smtClean="0"/>
                        <a:t>搭載の最後のバージョン。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2003</a:t>
                      </a:r>
                      <a:r>
                        <a:rPr kumimoji="1" lang="ja-JP" altLang="en-US" sz="1600" dirty="0" smtClean="0"/>
                        <a:t>年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12</a:t>
                      </a:r>
                    </a:p>
                    <a:p>
                      <a:r>
                        <a:rPr kumimoji="1" lang="en-US" altLang="ja-JP" sz="1600" dirty="0" smtClean="0"/>
                        <a:t>the 2007 Microsoft Office system</a:t>
                      </a:r>
                    </a:p>
                    <a:p>
                      <a:r>
                        <a:rPr kumimoji="1" lang="en-US" altLang="ja-JP" sz="1600" dirty="0" smtClean="0"/>
                        <a:t> (Office 2007)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Groove </a:t>
                      </a:r>
                      <a:r>
                        <a:rPr kumimoji="1" lang="ja-JP" altLang="en-US" sz="1600" dirty="0" smtClean="0"/>
                        <a:t>と </a:t>
                      </a:r>
                      <a:r>
                        <a:rPr kumimoji="1" lang="en-US" altLang="ja-JP" sz="1600" dirty="0" smtClean="0"/>
                        <a:t>Office server</a:t>
                      </a:r>
                      <a:r>
                        <a:rPr kumimoji="1" lang="ja-JP" altLang="en-US" sz="1600" dirty="0" smtClean="0"/>
                        <a:t>が追加。</a:t>
                      </a:r>
                      <a:r>
                        <a:rPr kumimoji="1" lang="en-US" altLang="ja-JP" sz="1600" dirty="0" smtClean="0"/>
                        <a:t>SharePoint Designer</a:t>
                      </a:r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FrontPage</a:t>
                      </a:r>
                      <a:r>
                        <a:rPr kumimoji="1" lang="ja-JP" altLang="en-US" sz="1600" dirty="0" smtClean="0"/>
                        <a:t>廃止）。</a:t>
                      </a:r>
                      <a:r>
                        <a:rPr kumimoji="1" lang="en-US" altLang="ja-JP" sz="1600" dirty="0" smtClean="0"/>
                        <a:t>Office </a:t>
                      </a:r>
                      <a:r>
                        <a:rPr kumimoji="1" lang="ja-JP" altLang="en-US" sz="1600" dirty="0" smtClean="0"/>
                        <a:t>アシスタント廃止。ユーザー インターフェイスがコマンド バーから </a:t>
                      </a:r>
                      <a:r>
                        <a:rPr kumimoji="1" lang="en-US" altLang="ja-JP" sz="1600" dirty="0" smtClean="0"/>
                        <a:t>Fluent User Interface </a:t>
                      </a:r>
                      <a:r>
                        <a:rPr kumimoji="1" lang="ja-JP" altLang="en-US" sz="1600" dirty="0" smtClean="0"/>
                        <a:t>（リボン </a:t>
                      </a:r>
                      <a:r>
                        <a:rPr kumimoji="1" lang="en-US" altLang="ja-JP" sz="1600" dirty="0" smtClean="0"/>
                        <a:t>UI</a:t>
                      </a:r>
                      <a:r>
                        <a:rPr kumimoji="1" lang="ja-JP" altLang="en-US" sz="1600" dirty="0" smtClean="0"/>
                        <a:t>）に変更。配色の制限や </a:t>
                      </a:r>
                      <a:r>
                        <a:rPr kumimoji="1" lang="en-US" altLang="ja-JP" sz="1600" dirty="0" smtClean="0"/>
                        <a:t>Excel </a:t>
                      </a:r>
                      <a:r>
                        <a:rPr kumimoji="1" lang="ja-JP" altLang="en-US" sz="1600" dirty="0" smtClean="0"/>
                        <a:t>のスプレッドシートの制限が緩和。標準のファイル保存形式が </a:t>
                      </a:r>
                      <a:r>
                        <a:rPr kumimoji="1" lang="en-US" altLang="ja-JP" sz="1600" dirty="0" smtClean="0"/>
                        <a:t>Microsoft Office </a:t>
                      </a:r>
                      <a:r>
                        <a:rPr kumimoji="1" lang="ja-JP" altLang="en-US" sz="1600" dirty="0" smtClean="0"/>
                        <a:t>バイナリ ファイル形式から </a:t>
                      </a:r>
                      <a:r>
                        <a:rPr kumimoji="1" lang="en-US" altLang="ja-JP" sz="1600" dirty="0" smtClean="0"/>
                        <a:t>Office Open XML </a:t>
                      </a:r>
                      <a:r>
                        <a:rPr kumimoji="1" lang="ja-JP" altLang="en-US" sz="1600" dirty="0" smtClean="0"/>
                        <a:t>ファイル形式に変更。</a:t>
                      </a:r>
                      <a:r>
                        <a:rPr kumimoji="1" lang="en-US" altLang="ja-JP" sz="1600" dirty="0" smtClean="0"/>
                        <a:t>OpenDocument </a:t>
                      </a:r>
                      <a:r>
                        <a:rPr kumimoji="1" lang="ja-JP" altLang="en-US" sz="1600" dirty="0" smtClean="0"/>
                        <a:t>形式の対応、</a:t>
                      </a:r>
                      <a:r>
                        <a:rPr kumimoji="1" lang="en-US" altLang="ja-JP" sz="1600" dirty="0" smtClean="0"/>
                        <a:t>XPS </a:t>
                      </a:r>
                      <a:r>
                        <a:rPr kumimoji="1" lang="ja-JP" altLang="en-US" sz="1600" dirty="0" smtClean="0"/>
                        <a:t>ドキュメントと </a:t>
                      </a:r>
                      <a:r>
                        <a:rPr kumimoji="1" lang="en-US" altLang="ja-JP" sz="1600" dirty="0" smtClean="0"/>
                        <a:t>PDF </a:t>
                      </a:r>
                      <a:r>
                        <a:rPr kumimoji="1" lang="ja-JP" altLang="en-US" sz="1600" dirty="0" smtClean="0"/>
                        <a:t>ドキュメントの保存に対応。化粧箱が紙製からプラスチックの箱に変更。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2007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dirty="0" smtClean="0"/>
                        <a:t>1</a:t>
                      </a:r>
                      <a:r>
                        <a:rPr kumimoji="1" lang="ja-JP" altLang="en-US" sz="1600" dirty="0" smtClean="0"/>
                        <a:t>月</a:t>
                      </a:r>
                      <a:r>
                        <a:rPr kumimoji="1" lang="en-US" altLang="ja-JP" sz="1600" dirty="0" smtClean="0"/>
                        <a:t>30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Office 13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数字が不吉なため（忌数）「</a:t>
                      </a:r>
                      <a:r>
                        <a:rPr kumimoji="1" lang="en-US" altLang="ja-JP" sz="1600" dirty="0" smtClean="0"/>
                        <a:t>14</a:t>
                      </a:r>
                      <a:r>
                        <a:rPr kumimoji="1" lang="ja-JP" altLang="en-US" sz="1600" dirty="0" smtClean="0"/>
                        <a:t>」になった。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発売なし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2010/12/01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SystemKOMACO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72000" y="6021288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 smtClean="0"/>
              <a:t>wikipedia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</a:t>
            </a:r>
            <a:r>
              <a:rPr lang="en-US" altLang="ja-JP" sz="1200" dirty="0" smtClean="0"/>
              <a:t>ja.wikipedia.org/wiki/Microsoft_Office</a:t>
            </a:r>
            <a:r>
              <a:rPr lang="ja-JP" altLang="en-US" sz="1200" dirty="0" smtClean="0"/>
              <a:t>　より</a:t>
            </a:r>
            <a:endParaRPr lang="en-US" altLang="ja-JP" sz="1200" dirty="0" smtClean="0"/>
          </a:p>
          <a:p>
            <a:pPr algn="r"/>
            <a:r>
              <a:rPr lang="en-US" altLang="ja-JP" sz="1200" dirty="0"/>
              <a:t>http://</a:t>
            </a:r>
            <a:r>
              <a:rPr lang="en-US" altLang="ja-JP" sz="1200" dirty="0" smtClean="0"/>
              <a:t>www.computerworld.jp/news/sw/58333.html</a:t>
            </a:r>
            <a:r>
              <a:rPr lang="ja-JP" altLang="en-US" sz="1200" dirty="0" smtClean="0"/>
              <a:t>　より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26561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Microsoft Office </a:t>
            </a:r>
            <a:r>
              <a:rPr kumimoji="1" lang="ja-JP" altLang="en-US" dirty="0" smtClean="0"/>
              <a:t>の変遷</a:t>
            </a:r>
            <a:r>
              <a:rPr lang="ja-JP" altLang="en-US" dirty="0" smtClean="0"/>
              <a:t>（</a:t>
            </a:r>
            <a:r>
              <a:rPr lang="en-US" altLang="ja-JP" dirty="0" smtClean="0"/>
              <a:t>4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320336"/>
              </p:ext>
            </p:extLst>
          </p:nvPr>
        </p:nvGraphicFramePr>
        <p:xfrm>
          <a:off x="318600" y="1600200"/>
          <a:ext cx="85068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/>
                <a:gridCol w="4392000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名称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発売時期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Office 14 </a:t>
                      </a:r>
                    </a:p>
                    <a:p>
                      <a:r>
                        <a:rPr kumimoji="1" lang="en-US" altLang="ja-JP" sz="1600" dirty="0" smtClean="0"/>
                        <a:t>Office 2010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64bit</a:t>
                      </a:r>
                      <a:r>
                        <a:rPr kumimoji="1" lang="ja-JP" altLang="en-US" sz="1600" dirty="0" smtClean="0"/>
                        <a:t>ネイティブ版が登場。日本語版のみアップグレード版が用意。全製品に</a:t>
                      </a:r>
                      <a:r>
                        <a:rPr kumimoji="1" lang="en-US" altLang="ja-JP" sz="1600" dirty="0" smtClean="0"/>
                        <a:t>Fluent User Interface </a:t>
                      </a:r>
                      <a:r>
                        <a:rPr kumimoji="1" lang="ja-JP" altLang="en-US" sz="1600" dirty="0" smtClean="0"/>
                        <a:t>（リボン </a:t>
                      </a:r>
                      <a:r>
                        <a:rPr kumimoji="1" lang="en-US" altLang="ja-JP" sz="1600" dirty="0" smtClean="0"/>
                        <a:t>UI</a:t>
                      </a:r>
                      <a:r>
                        <a:rPr kumimoji="1" lang="ja-JP" altLang="en-US" sz="1600" dirty="0" smtClean="0"/>
                        <a:t>）が採用。</a:t>
                      </a:r>
                      <a:r>
                        <a:rPr kumimoji="1" lang="en-US" altLang="ja-JP" sz="1600" dirty="0" smtClean="0"/>
                        <a:t>IME 2010</a:t>
                      </a:r>
                      <a:r>
                        <a:rPr kumimoji="1" lang="ja-JP" altLang="en-US" sz="1600" dirty="0" smtClean="0"/>
                        <a:t>が</a:t>
                      </a:r>
                      <a:r>
                        <a:rPr kumimoji="1" lang="en-US" altLang="ja-JP" sz="1600" dirty="0" smtClean="0"/>
                        <a:t>Office XP</a:t>
                      </a:r>
                      <a:r>
                        <a:rPr kumimoji="1" lang="ja-JP" altLang="en-US" sz="1600" dirty="0" smtClean="0"/>
                        <a:t>以降の正規ユーザーに無償提供。化粧箱が</a:t>
                      </a:r>
                      <a:r>
                        <a:rPr kumimoji="1" lang="en-US" altLang="ja-JP" sz="1600" dirty="0" smtClean="0"/>
                        <a:t>Windows 7</a:t>
                      </a:r>
                      <a:r>
                        <a:rPr kumimoji="1" lang="ja-JP" altLang="en-US" sz="1600" dirty="0" smtClean="0"/>
                        <a:t>のパッケージと同じ素材・様式。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en-US" altLang="ja-JP" sz="1600" dirty="0" smtClean="0">
                          <a:hlinkClick r:id="rId3"/>
                        </a:rPr>
                        <a:t>Office Web Apps</a:t>
                      </a:r>
                      <a:r>
                        <a:rPr kumimoji="1" lang="ja-JP" altLang="en-US" sz="1600" dirty="0" smtClean="0"/>
                        <a:t>の提供（</a:t>
                      </a:r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ja-JP" altLang="en-US" sz="1600" dirty="0" smtClean="0"/>
                        <a:t>月</a:t>
                      </a:r>
                      <a:r>
                        <a:rPr kumimoji="1" lang="en-US" altLang="ja-JP" sz="1600" dirty="0" smtClean="0"/>
                        <a:t>15</a:t>
                      </a:r>
                      <a:r>
                        <a:rPr kumimoji="1" lang="ja-JP" altLang="en-US" sz="1600" dirty="0" smtClean="0"/>
                        <a:t>日）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2010</a:t>
                      </a:r>
                      <a:r>
                        <a:rPr kumimoji="1" lang="ja-JP" altLang="en-US" sz="1600" dirty="0" smtClean="0"/>
                        <a:t>年</a:t>
                      </a:r>
                      <a:r>
                        <a:rPr kumimoji="1" lang="en-US" altLang="ja-JP" sz="1600" dirty="0" smtClean="0"/>
                        <a:t>6</a:t>
                      </a:r>
                      <a:r>
                        <a:rPr kumimoji="1" lang="ja-JP" altLang="en-US" sz="1600" dirty="0" smtClean="0"/>
                        <a:t>月</a:t>
                      </a:r>
                      <a:r>
                        <a:rPr kumimoji="1" lang="en-US" altLang="ja-JP" sz="1600" dirty="0" smtClean="0"/>
                        <a:t>17</a:t>
                      </a:r>
                      <a:r>
                        <a:rPr kumimoji="1" lang="ja-JP" altLang="en-US" sz="1600" dirty="0" smtClean="0"/>
                        <a:t>日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/>
              <a:t>2010/12/01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SystemKOMACO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72000" y="6021288"/>
            <a:ext cx="424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 smtClean="0"/>
              <a:t>wikipedia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</a:t>
            </a:r>
            <a:r>
              <a:rPr lang="en-US" altLang="ja-JP" sz="1200" dirty="0" smtClean="0"/>
              <a:t>ja.wikipedia.org/wiki/Microsoft_Office</a:t>
            </a:r>
            <a:r>
              <a:rPr lang="ja-JP" altLang="en-US" sz="1200" dirty="0" smtClean="0"/>
              <a:t>　より</a:t>
            </a:r>
            <a:endParaRPr lang="en-US" altLang="ja-JP" sz="12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07704" y="3789040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Microsoft Office IME 2010</a:t>
            </a:r>
            <a:r>
              <a:rPr lang="ja-JP" altLang="en-US" dirty="0" smtClean="0"/>
              <a:t>の概要とダウンロードは</a:t>
            </a:r>
            <a:endParaRPr lang="en-US" altLang="ja-JP" dirty="0" smtClean="0"/>
          </a:p>
          <a:p>
            <a:pPr algn="r"/>
            <a:r>
              <a:rPr lang="en-US" altLang="ja-JP" dirty="0">
                <a:hlinkClick r:id="rId4"/>
              </a:rPr>
              <a:t>http://www.microsoft.com/japan/office/2010/ime/default.mspx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8478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Microsoft Office 95 </a:t>
            </a:r>
            <a:r>
              <a:rPr kumimoji="1" lang="ja-JP" altLang="en-US" dirty="0" smtClean="0"/>
              <a:t>エディション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821442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Standard Edition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Professional Edition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Word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Excel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PowerPoint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Schedule+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Access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Bookshelf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434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Microsoft Office 97 </a:t>
            </a:r>
            <a:r>
              <a:rPr kumimoji="1" lang="ja-JP" altLang="en-US" dirty="0" smtClean="0"/>
              <a:t>エディション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513619"/>
              </p:ext>
            </p:extLst>
          </p:nvPr>
        </p:nvGraphicFramePr>
        <p:xfrm>
          <a:off x="360000" y="1600200"/>
          <a:ext cx="8424000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000"/>
                <a:gridCol w="1404000"/>
                <a:gridCol w="1404000"/>
                <a:gridCol w="1404000"/>
                <a:gridCol w="1404000"/>
                <a:gridCol w="140400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Personal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Edition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Personal business Edition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Standard Edition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Professional Edition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Developer 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Edition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Word 97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Excel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Outlook 97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PowerPoint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Access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Publisher 97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Developer Tools</a:t>
                      </a:r>
                      <a:r>
                        <a:rPr kumimoji="1" lang="en-US" altLang="ja-JP" sz="1400" baseline="0" dirty="0" smtClean="0"/>
                        <a:t> and SDK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Word 98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Outlook 98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Publisher 98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×</a:t>
                      </a:r>
                      <a:endParaRPr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52120" y="404664"/>
            <a:ext cx="3276000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サポート終了：</a:t>
            </a:r>
            <a:r>
              <a:rPr kumimoji="1" lang="en-US" altLang="ja-JP" dirty="0" smtClean="0"/>
              <a:t>2002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28</a:t>
            </a:r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1215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Microsoft Office 2000 </a:t>
            </a:r>
            <a:r>
              <a:rPr kumimoji="1" lang="ja-JP" altLang="en-US" dirty="0" smtClean="0"/>
              <a:t>エディション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268195"/>
              </p:ext>
            </p:extLst>
          </p:nvPr>
        </p:nvGraphicFramePr>
        <p:xfrm>
          <a:off x="360000" y="1600200"/>
          <a:ext cx="8424000" cy="400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/>
                <a:gridCol w="1368000"/>
                <a:gridCol w="1368000"/>
                <a:gridCol w="1368000"/>
                <a:gridCol w="1368000"/>
                <a:gridCol w="136800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Personal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Edition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Standard Edition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Professional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Edition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Premium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Developer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Word 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Excel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Outlook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PowerPoint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Access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Publisher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FrontPage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PhotoDraw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Developer Tools</a:t>
                      </a:r>
                      <a:r>
                        <a:rPr kumimoji="1" lang="en-US" altLang="ja-JP" sz="1400" baseline="0" dirty="0" smtClean="0"/>
                        <a:t> and SDK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52120" y="404664"/>
            <a:ext cx="3276000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サポート終了：</a:t>
            </a:r>
            <a:r>
              <a:rPr kumimoji="1" lang="en-US" altLang="ja-JP" dirty="0" smtClean="0"/>
              <a:t>2009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14</a:t>
            </a:r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0150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Microsoft Office XP(2002) </a:t>
            </a:r>
            <a:r>
              <a:rPr kumimoji="1" lang="ja-JP" altLang="en-US" dirty="0" smtClean="0"/>
              <a:t>エディション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697656"/>
              </p:ext>
            </p:extLst>
          </p:nvPr>
        </p:nvGraphicFramePr>
        <p:xfrm>
          <a:off x="360000" y="1600200"/>
          <a:ext cx="8424000" cy="400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/>
                <a:gridCol w="1368000"/>
                <a:gridCol w="1368000"/>
                <a:gridCol w="1368000"/>
                <a:gridCol w="1368000"/>
                <a:gridCol w="136800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Standard 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Professional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Edition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Professional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Special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Developer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Retail &amp; OEM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Retail &amp; VL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Retail &amp; OEM</a:t>
                      </a:r>
                      <a:endParaRPr kumimoji="1" lang="ja-JP" altLang="en-US" sz="1400" dirty="0" smtClean="0"/>
                    </a:p>
                    <a:p>
                      <a:pPr algn="ctr"/>
                      <a:r>
                        <a:rPr kumimoji="1" lang="en-US" altLang="ja-JP" sz="1400" dirty="0" smtClean="0"/>
                        <a:t> &amp;VL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Retail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Retail</a:t>
                      </a:r>
                      <a:endParaRPr kumimoji="1" lang="ja-JP" altLang="en-US" sz="14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Word 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Excel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Outlook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PowerPoint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Access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Publisher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OEM only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FrontPage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VL only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Developer Tools</a:t>
                      </a:r>
                      <a:r>
                        <a:rPr kumimoji="1" lang="en-US" altLang="ja-JP" sz="1400" baseline="0" dirty="0" smtClean="0"/>
                        <a:t> 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2010/12/01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173-A27E-44BE-9115-4D08C426D08D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7524" y="5733256"/>
            <a:ext cx="85689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Retail</a:t>
            </a:r>
            <a:r>
              <a:rPr kumimoji="1" lang="ja-JP" altLang="en-US" sz="1400" dirty="0" smtClean="0"/>
              <a:t>版：小売り（パッケージ版、製品版）。</a:t>
            </a:r>
            <a:endParaRPr kumimoji="1" lang="en-US" altLang="ja-JP" sz="1400" dirty="0" smtClean="0"/>
          </a:p>
          <a:p>
            <a:r>
              <a:rPr lang="en-US" altLang="ja-JP" sz="1400" dirty="0" smtClean="0"/>
              <a:t>OEM</a:t>
            </a:r>
            <a:r>
              <a:rPr lang="ja-JP" altLang="en-US" sz="1400" dirty="0" smtClean="0"/>
              <a:t>版：プリインストール。搭載されたパソコンのみ使用可能。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VL</a:t>
            </a:r>
            <a:r>
              <a:rPr kumimoji="1" lang="ja-JP" altLang="en-US" sz="1400" dirty="0" smtClean="0"/>
              <a:t>版：ボリュームライセンス。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50295" y="404664"/>
            <a:ext cx="3276000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サポート終了：</a:t>
            </a:r>
            <a:r>
              <a:rPr kumimoji="1" lang="en-US" altLang="ja-JP" dirty="0" smtClean="0"/>
              <a:t>2011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29192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448</TotalTime>
  <Words>1375</Words>
  <Application>Microsoft Office PowerPoint</Application>
  <PresentationFormat>画面に合わせる (4:3)</PresentationFormat>
  <Paragraphs>581</Paragraphs>
  <Slides>12</Slides>
  <Notes>10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クラリティ</vt:lpstr>
      <vt:lpstr>Microsoft Office</vt:lpstr>
      <vt:lpstr>Microsoft Office の変遷（1）</vt:lpstr>
      <vt:lpstr>Microsoft Office の変遷（2）</vt:lpstr>
      <vt:lpstr>Microsoft Office の変遷（3）</vt:lpstr>
      <vt:lpstr>Microsoft Office の変遷（4）</vt:lpstr>
      <vt:lpstr>Microsoft Office 95 エディション</vt:lpstr>
      <vt:lpstr>Microsoft Office 97 エディション</vt:lpstr>
      <vt:lpstr>Microsoft Office 2000 エディション</vt:lpstr>
      <vt:lpstr>Microsoft Office XP(2002) エディション</vt:lpstr>
      <vt:lpstr>2003 Microsoft Office system エディション</vt:lpstr>
      <vt:lpstr>2007 Microsoft Office system エディション</vt:lpstr>
      <vt:lpstr>2010 Microsoft Office system エディション</vt:lpstr>
    </vt:vector>
  </TitlesOfParts>
  <Company>SystemKOMACO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Office</dc:title>
  <dc:creator>SystemKOMACO(駒澤　勉)</dc:creator>
  <cp:lastModifiedBy>SystemKOMACO(駒澤　勉)</cp:lastModifiedBy>
  <cp:revision>22</cp:revision>
  <dcterms:created xsi:type="dcterms:W3CDTF">2010-12-01T01:26:26Z</dcterms:created>
  <dcterms:modified xsi:type="dcterms:W3CDTF">2011-03-07T05:10:53Z</dcterms:modified>
</cp:coreProperties>
</file>